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0" r:id="rId4"/>
    <p:sldId id="259" r:id="rId5"/>
    <p:sldId id="265" r:id="rId6"/>
    <p:sldId id="261" r:id="rId7"/>
    <p:sldId id="262" r:id="rId8"/>
    <p:sldId id="27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824D-EC46-45F1-8A62-27A3046F351A}" type="datetimeFigureOut">
              <a:rPr lang="el-GR" smtClean="0"/>
              <a:pPr/>
              <a:t>10/12/2018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88D8D-B0F3-4CE9-83A2-AD49DA2FC99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AD07-DBB7-484C-80C1-1D210AB202D2}" type="datetimeFigureOut">
              <a:rPr lang="el-GR" smtClean="0"/>
              <a:pPr/>
              <a:t>10/12/2018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17EC6-08F5-4366-AB0F-88C5C7DADB6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EC6-08F5-4366-AB0F-88C5C7DADB6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7EC6-08F5-4366-AB0F-88C5C7DADB6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E20F-6EF0-47EB-B81F-47C2FC796B2C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8297-215A-43CC-8EC5-057297BAA085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CE55-2725-41F1-BDD6-9A6BD013729F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640E-C3F1-4EA9-A0C6-4554CDABC19E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989E-DA5B-49B2-AEE9-0F523FB1290C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FA1C-79EF-4A9B-A9EE-545E5C0CFF9C}" type="datetime1">
              <a:rPr lang="el-GR" smtClean="0"/>
              <a:t>10/12/2018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0D18-85B7-427B-8075-B5840ED46037}" type="datetime1">
              <a:rPr lang="el-GR" smtClean="0"/>
              <a:t>10/12/2018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582-9676-4D56-A628-B79705E0B3CC}" type="datetime1">
              <a:rPr lang="el-GR" smtClean="0"/>
              <a:t>10/12/2018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C03D-7B5B-4D00-96A7-7B4597EF90B9}" type="datetime1">
              <a:rPr lang="el-GR" smtClean="0"/>
              <a:t>10/12/2018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586A-744A-44A7-81F5-B668931E3E39}" type="datetime1">
              <a:rPr lang="el-GR" smtClean="0"/>
              <a:t>10/12/2018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46EB-3D54-49DF-AD56-8F72D4BA4BE8}" type="datetime1">
              <a:rPr lang="el-GR" smtClean="0"/>
              <a:t>10/12/2018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90A3-5F89-4B87-8D51-CC254A425170}" type="datetime1">
              <a:rPr lang="el-GR" smtClean="0"/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Παρουσίαση</a:t>
            </a:r>
            <a:r>
              <a:rPr lang="en-US" dirty="0" smtClean="0"/>
              <a:t> </a:t>
            </a:r>
            <a:r>
              <a:rPr lang="el-GR" dirty="0" smtClean="0"/>
              <a:t>διαδικασιών</a:t>
            </a:r>
            <a:r>
              <a:rPr lang="en-US" dirty="0" smtClean="0"/>
              <a:t> </a:t>
            </a:r>
            <a:r>
              <a:rPr lang="el-GR" dirty="0" smtClean="0"/>
              <a:t>ανάληψης υποχρέωσης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el-GR" dirty="0" smtClean="0"/>
              <a:t>Με το </a:t>
            </a:r>
            <a:r>
              <a:rPr lang="en-US" dirty="0" smtClean="0"/>
              <a:t>Web-</a:t>
            </a:r>
            <a:r>
              <a:rPr lang="en-US" dirty="0" err="1" smtClean="0"/>
              <a:t>resCom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899592" y="1484784"/>
            <a:ext cx="646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r>
              <a:rPr lang="el-GR" dirty="0" smtClean="0"/>
              <a:t>Επιλέγουμε τον τύπο ανάληψης υποχρέωσης που μας ενδιαφέρει: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809521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5040560" cy="173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365104"/>
            <a:ext cx="6192688" cy="147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755576" y="15567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αιτήματα </a:t>
            </a:r>
            <a:r>
              <a:rPr lang="el-GR" b="1" dirty="0" smtClean="0"/>
              <a:t>Αμοιβών</a:t>
            </a:r>
            <a:r>
              <a:rPr lang="el-GR" dirty="0" smtClean="0"/>
              <a:t>, </a:t>
            </a:r>
            <a:r>
              <a:rPr lang="el-GR" b="1" dirty="0" smtClean="0"/>
              <a:t>Μετακινήσεων</a:t>
            </a:r>
            <a:r>
              <a:rPr lang="el-GR" dirty="0" smtClean="0"/>
              <a:t> χρειάζεται οπωσδήποτε να εισάγετε σκοπιμότητα της ανάθεσης/μετακίνησης  στο πεδίο της </a:t>
            </a:r>
            <a:r>
              <a:rPr lang="el-GR" b="1" dirty="0" smtClean="0"/>
              <a:t>τεκμηρίωσης </a:t>
            </a:r>
            <a:r>
              <a:rPr lang="el-GR" dirty="0" smtClean="0"/>
              <a:t>καθώς </a:t>
            </a:r>
            <a:r>
              <a:rPr lang="el-GR" b="1" dirty="0" smtClean="0"/>
              <a:t>και περιγραφή </a:t>
            </a:r>
            <a:r>
              <a:rPr lang="el-GR" dirty="0" smtClean="0"/>
              <a:t>στα βασικά στοιχεία του αιτήματος.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09600" y="427038"/>
            <a:ext cx="82296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Αίτημα ανάληψης υποχρέωσης από 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</a:t>
            </a: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resCom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971601" y="1628800"/>
            <a:ext cx="6984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Σε περίπτωση που εκδόθηκε Απόφαση Ανάληψης Υποχρέωσης με χαμηλότερο ποσό από αυτό που τελικά θα χρειαστεί θα πρέπει </a:t>
            </a:r>
            <a:r>
              <a:rPr lang="el-GR" sz="1400" b="1" u="sng" dirty="0" smtClean="0"/>
              <a:t>πριν πραγματοποιηθεί οποιαδήποτε ανάθεση ή έκδοση παραστατικού</a:t>
            </a:r>
            <a:r>
              <a:rPr lang="el-GR" sz="1400" dirty="0" smtClean="0"/>
              <a:t> να γίνει συμπληρωματική ανάληψη υποχρέωσης για το ποσό που υπολείπεται. Τότε επιλέγουμε το «</a:t>
            </a:r>
            <a:r>
              <a:rPr lang="el-GR" sz="1400" b="1" dirty="0" smtClean="0"/>
              <a:t>Αποτελεί Συμπληρωματική»</a:t>
            </a:r>
            <a:endParaRPr lang="el-GR" sz="1400" dirty="0"/>
          </a:p>
        </p:txBody>
      </p:sp>
      <p:sp>
        <p:nvSpPr>
          <p:cNvPr id="6" name="5 - TextBox"/>
          <p:cNvSpPr txBox="1"/>
          <p:nvPr/>
        </p:nvSpPr>
        <p:spPr>
          <a:xfrm>
            <a:off x="1043608" y="2852936"/>
            <a:ext cx="6984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Επίσης, σε περίπτωση που το αίτημα αφορά ανάκληση παλαιότερου αιτήματος τότε χρειάζεται να επιλέξουμε πάλι το Αποτελεί Συμπληρωματική και αυτόματα εμφανίζεται το πεδίο συμπληρωματική.</a:t>
            </a:r>
            <a:endParaRPr lang="el-GR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861048"/>
            <a:ext cx="8648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09600" y="427038"/>
            <a:ext cx="82296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Αίτημα ανάληψης υποχρέωσης από web-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resCom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8" y="141277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Αίτημα ανάληψης απευθείας ανάθεσης ΧΩΡΙΣ</a:t>
            </a:r>
            <a:r>
              <a:rPr lang="en-US" b="1" dirty="0" smtClean="0"/>
              <a:t> </a:t>
            </a:r>
            <a:r>
              <a:rPr lang="el-GR" b="1" dirty="0" smtClean="0"/>
              <a:t>σύμβαση (για ποσά κάτω των 2500€ χωρίς ΦΠΑ)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Πρόσθεση</a:t>
            </a:r>
            <a:r>
              <a:rPr lang="en-US" dirty="0" smtClean="0"/>
              <a:t> </a:t>
            </a:r>
            <a:r>
              <a:rPr lang="el-GR" dirty="0" smtClean="0"/>
              <a:t>CPV και αναζήτηση από την λίστα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Επιλογή του Ποσοστού ΦΠΑ (προσοχή σε tablet, laptop, κινητά πάντα 24%)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Εισαγωγή του ΑΦΜ του προμηθευτή (το σύστημα αναζητά τον προμηθευτή στην βάση δεδομένων μας, αν δεν υπάρχει εισάγετε την επωνυμία)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Εισαγωγή τεκμηρίωσης ανάθεσης (σκοπιμότητα της προμήθειας)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29000"/>
            <a:ext cx="3101230" cy="124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73016"/>
            <a:ext cx="3744416" cy="184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25144"/>
            <a:ext cx="2921622" cy="35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229200"/>
            <a:ext cx="3607196" cy="81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755577" y="148478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Αίτημα ανάληψης απευθείας ανάθεσης ΜΕ σύμβαση (για ποσά άνω των 2500€ χωρίς ΦΠΑ)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Πληκτρολόγηση του CPV και αναζήτηση από την λίστα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Επιλογή του Ποσοστού ΦΠΑ (προσοχή σε tablet, laptop, κινητά πάντα 24%)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Εισαγωγή του ΑΦΜ του προμηθευτή (το σύστημα αναζητά τον προμηθευτή στην βάση δεδομένων μας, αν δεν υπάρχει εισάγετε την επωνυμία)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Έρευνα αγοράς με τουλάχιστον 3 προσφορές. Αποθήκευση των προσφορών σε ένα αρχείο </a:t>
            </a:r>
            <a:r>
              <a:rPr lang="el-GR" dirty="0" err="1" smtClean="0"/>
              <a:t>Pdf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l-GR" dirty="0" err="1" smtClean="0"/>
              <a:t>Zip</a:t>
            </a:r>
            <a:r>
              <a:rPr lang="en-US" dirty="0" smtClean="0"/>
              <a:t> </a:t>
            </a:r>
            <a:r>
              <a:rPr lang="el-GR" dirty="0" smtClean="0"/>
              <a:t>και ανέβασμα στο αίτημα πατώντας το κουμπί «Επιλογή Αρχείου».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Εισαγωγή τεκμηρίωσης ανάθεσης (σκοπιμότητα της προμήθειας) για τον συγκεκριμένο προμηθευτή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81128"/>
            <a:ext cx="71532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395536" y="1340768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Καταχώρηση δεσμεύσεων</a:t>
            </a:r>
            <a:endParaRPr lang="en-US" b="1" dirty="0" smtClean="0"/>
          </a:p>
          <a:p>
            <a:endParaRPr lang="el-GR" dirty="0" smtClean="0"/>
          </a:p>
          <a:p>
            <a:r>
              <a:rPr lang="el-GR" dirty="0" smtClean="0"/>
              <a:t>•Επιλέγουμε το έτος ή τα έτη που αφορά η δαπάνη</a:t>
            </a:r>
          </a:p>
          <a:p>
            <a:r>
              <a:rPr lang="el-GR" dirty="0" smtClean="0"/>
              <a:t>•Επιλέγουμε την κατηγορία δαπάνης στην οποία θα καταχωρηθεί η δέσμευση</a:t>
            </a:r>
          </a:p>
          <a:p>
            <a:r>
              <a:rPr lang="el-GR" dirty="0" smtClean="0"/>
              <a:t>•Επιλέγουμε την αντίστοιχη κατηγορία δαπάνης του Γενικού Λογιστηρίου του Κράτους</a:t>
            </a:r>
          </a:p>
          <a:p>
            <a:r>
              <a:rPr lang="el-GR" dirty="0" smtClean="0"/>
              <a:t>•Εισάγουμε το ποσό της δέσμευσης και πατάμε Προσθήκη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5616624" cy="241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09600" y="33265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Αίτημα ανάληψης υποχρέωσης από 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</a:t>
            </a: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resCom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55577" y="155679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Καταχώρηση δεσμεύσεων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Μπορούμε να εισάγουμε δεσμεύσεις σε περισσότερες της μίας κατηγορίας για κάθε αίτημα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6979880" cy="271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683568" y="141277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Υποβολή αιτήματος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Ολοκληρώνουμε το αίτημα από το </a:t>
            </a:r>
            <a:r>
              <a:rPr lang="el-GR" dirty="0" err="1" smtClean="0"/>
              <a:t>web</a:t>
            </a:r>
            <a:r>
              <a:rPr lang="el-GR" dirty="0" smtClean="0"/>
              <a:t>-</a:t>
            </a:r>
            <a:r>
              <a:rPr lang="el-GR" dirty="0" err="1" smtClean="0"/>
              <a:t>resCom</a:t>
            </a:r>
            <a:r>
              <a:rPr lang="el-GR" dirty="0" smtClean="0"/>
              <a:t> πατώντας υποβολή αν είμαστε ο Επιστημονικώς Υπεύθυνος του έργου ή καταχώρηση και αναμονή για έγκριση αν είμαστε ο συνεργάτης</a:t>
            </a:r>
            <a:endParaRPr lang="el-G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12976"/>
            <a:ext cx="6819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79512" y="1628800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Επεξεργασία αιτήματος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Υπάρχει η δυνατότητα επεξεργασίας του αιτήματος όσο η κατάσταση του είναι «αίτημα».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Για να πραγματοποιήσετε την επεξεργασία από την σελίδα των αιτημάτων πατάτε πάνω στο πρωτόκολλο του αιτήματος που σας ενδιαφέρει</a:t>
            </a:r>
            <a:endParaRPr lang="el-G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6192688" cy="244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άλλος τρόπος – Έντυπο Δ3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31777" y="1600200"/>
            <a:ext cx="32804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Θέματα παρουσίασης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l-GR" dirty="0" smtClean="0"/>
              <a:t>Καταθέσεις αιτημάτων από </a:t>
            </a:r>
            <a:r>
              <a:rPr lang="en-US" dirty="0" smtClean="0"/>
              <a:t>web-</a:t>
            </a:r>
            <a:r>
              <a:rPr lang="en-US" dirty="0" err="1" smtClean="0"/>
              <a:t>resCom</a:t>
            </a:r>
            <a:endParaRPr lang="el-GR" dirty="0" smtClean="0"/>
          </a:p>
          <a:p>
            <a:pPr marL="571500" indent="-571500">
              <a:buFont typeface="+mj-lt"/>
              <a:buAutoNum type="arabicPeriod"/>
            </a:pPr>
            <a:r>
              <a:rPr lang="el-GR" dirty="0" smtClean="0"/>
              <a:t>Έντυπο Δ3</a:t>
            </a:r>
          </a:p>
          <a:p>
            <a:pPr marL="571500" indent="-571500">
              <a:buFont typeface="+mj-lt"/>
              <a:buAutoNum type="arabicPeriod"/>
            </a:pPr>
            <a:r>
              <a:rPr lang="el-GR" dirty="0" smtClean="0"/>
              <a:t>Ερωτήσεις Διευκρινήσεις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el-GR" dirty="0" smtClean="0"/>
              <a:t>ΕΥΧΑΡΙΣΤΟΥΜΕ  - ΕΡΩΤΗΣΕΙΣ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</a:t>
            </a:r>
            <a:r>
              <a:rPr lang="el-GR" sz="3600" dirty="0" smtClean="0"/>
              <a:t>Καταθέσεις αιτημάτων από </a:t>
            </a:r>
            <a:r>
              <a:rPr lang="en-US" sz="3600" dirty="0" smtClean="0"/>
              <a:t>web-</a:t>
            </a:r>
            <a:r>
              <a:rPr lang="en-US" sz="3600" dirty="0" err="1" smtClean="0"/>
              <a:t>resCom</a:t>
            </a:r>
            <a:endParaRPr lang="el-GR" sz="360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Αίτημα ανάληψης υποχρέωσης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dirty="0" smtClean="0"/>
              <a:t>Τύποι: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Αμοιβών</a:t>
            </a:r>
            <a:r>
              <a:rPr lang="el-GR" sz="1800" dirty="0" smtClean="0"/>
              <a:t>: Σε περίπτωση που το αίτημα αφορά πληρωμή αμοιβών συνεργατών που θα εργαστούν στο ερευνητικό πρόγραμμα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Μετακινήσεων</a:t>
            </a:r>
            <a:r>
              <a:rPr lang="el-GR" sz="1800" dirty="0" smtClean="0"/>
              <a:t>: Σε περίπτωση που το αίτημα αφορά πληρωμή μετακινήσεων στο πρόγραμμα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Με απευθείας ανάθεση </a:t>
            </a:r>
            <a:r>
              <a:rPr lang="el-GR" sz="1800" dirty="0" smtClean="0"/>
              <a:t>χωρίς σύμβαση: Σε περίπτωση που το ποσό της δαπάνης δεν ξεπερνά τα 2500€ χωρίς ΦΠΑ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Με απευθείας ανάθεση</a:t>
            </a:r>
            <a:r>
              <a:rPr lang="el-GR" sz="1800" dirty="0" smtClean="0"/>
              <a:t> με σύμβαση: Σε περίπτωση που το ποσό της δαπάνης ξεπερνά τα 2500€ χωρίς ΦΠΑ αλλά όχι τα 20.000€ χωρίς ΦΠΑ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Με διαγωνισμό</a:t>
            </a:r>
            <a:r>
              <a:rPr lang="el-GR" sz="1800" dirty="0" smtClean="0"/>
              <a:t>: Σε περίπτωση που το ποσό της δαπάνης ξεπερνά τα 20.000€ χωρίς ΦΠΑ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800" b="1" dirty="0" smtClean="0"/>
              <a:t>Ανάκληση</a:t>
            </a:r>
            <a:r>
              <a:rPr lang="el-GR" sz="1800" dirty="0" smtClean="0"/>
              <a:t>: Σε περίπτωση που το ποσό της δαπάνης που πραγματοποιήσαμε ήταν μικρότερο του ποσού της απόφασης ανάληψης υποχρέωσης και θέλουμε να αποδεσμεύσουμε το υπόλοιπο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 smtClean="0"/>
              <a:t>Αρχικά επιλέγουμε το έργο από την λίστα των έργων.</a:t>
            </a:r>
            <a:endParaRPr lang="en-US" sz="1800" dirty="0" smtClean="0"/>
          </a:p>
          <a:p>
            <a:r>
              <a:rPr lang="el-GR" sz="1800" dirty="0" smtClean="0"/>
              <a:t>Οι καταστάσεις του αιτήματος μπορούν να είναι:</a:t>
            </a:r>
            <a:endParaRPr lang="en-US" sz="1800" dirty="0" smtClean="0"/>
          </a:p>
          <a:p>
            <a:endParaRPr lang="en-US" sz="1800" dirty="0" smtClean="0"/>
          </a:p>
          <a:p>
            <a:pPr lvl="1"/>
            <a:r>
              <a:rPr lang="el-GR" sz="1400" b="1" dirty="0" smtClean="0"/>
              <a:t>Αίτημα</a:t>
            </a:r>
            <a:r>
              <a:rPr lang="el-GR" sz="1400" dirty="0" smtClean="0"/>
              <a:t>: φάση καταχώρησης του αρχικού αιτήματος του ΕΥ</a:t>
            </a:r>
            <a:endParaRPr lang="en-US" sz="1400" dirty="0" smtClean="0"/>
          </a:p>
          <a:p>
            <a:pPr lvl="1"/>
            <a:r>
              <a:rPr lang="el-GR" sz="1400" b="1" dirty="0" smtClean="0"/>
              <a:t>Έλεγχος</a:t>
            </a:r>
            <a:r>
              <a:rPr lang="el-GR" sz="1400" dirty="0" smtClean="0"/>
              <a:t>: το αίτημα ελέγχεται από τον ΕΛΚΕ</a:t>
            </a:r>
            <a:endParaRPr lang="en-US" sz="1400" dirty="0" smtClean="0"/>
          </a:p>
          <a:p>
            <a:pPr lvl="1"/>
            <a:r>
              <a:rPr lang="el-GR" sz="1400" b="1" dirty="0" smtClean="0"/>
              <a:t>Απόφαση</a:t>
            </a:r>
            <a:r>
              <a:rPr lang="el-GR" sz="1400" dirty="0" smtClean="0"/>
              <a:t>: το αίτημα έχει γίνει απόφαση ανάληψης</a:t>
            </a:r>
            <a:endParaRPr lang="en-US" sz="1400" dirty="0" smtClean="0"/>
          </a:p>
          <a:p>
            <a:pPr lvl="1"/>
            <a:r>
              <a:rPr lang="el-GR" sz="1400" b="1" dirty="0" smtClean="0"/>
              <a:t>Διαύγεια</a:t>
            </a:r>
            <a:r>
              <a:rPr lang="el-GR" sz="1400" dirty="0" smtClean="0"/>
              <a:t>: το αίτημα έχει αναρτηθεί στην διαύγεια ως απόφαση και μπορεί να πραγματοποιηθεί το επόμενο βήμα.</a:t>
            </a:r>
          </a:p>
          <a:p>
            <a:pPr lvl="1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l-GR" sz="1400" dirty="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Αίτημα ανάληψης υποχρέωσης από </a:t>
            </a:r>
            <a:r>
              <a:rPr lang="el-GR" sz="3100" dirty="0" err="1" smtClean="0"/>
              <a:t>web</a:t>
            </a:r>
            <a:r>
              <a:rPr lang="el-GR" sz="3100" dirty="0" smtClean="0"/>
              <a:t>-</a:t>
            </a:r>
            <a:r>
              <a:rPr lang="el-GR" sz="3100" dirty="0" err="1" smtClean="0"/>
              <a:t>resCom</a:t>
            </a:r>
            <a:endParaRPr lang="el-GR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2854385"/>
            <a:ext cx="4619625" cy="251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539552" y="18448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την αρχική σελίδα του </a:t>
            </a:r>
            <a:r>
              <a:rPr lang="el-GR" dirty="0" err="1" smtClean="0"/>
              <a:t>web</a:t>
            </a:r>
            <a:r>
              <a:rPr lang="el-GR" dirty="0" smtClean="0"/>
              <a:t>-</a:t>
            </a:r>
            <a:r>
              <a:rPr lang="el-GR" dirty="0" err="1" smtClean="0"/>
              <a:t>resCom</a:t>
            </a:r>
            <a:r>
              <a:rPr lang="el-GR" dirty="0" smtClean="0"/>
              <a:t> επιλέγουμε “επισκεφτείτε το νέο </a:t>
            </a:r>
            <a:r>
              <a:rPr lang="el-GR" dirty="0" err="1" smtClean="0"/>
              <a:t>web</a:t>
            </a:r>
            <a:r>
              <a:rPr lang="el-GR" dirty="0" smtClean="0"/>
              <a:t>-</a:t>
            </a:r>
            <a:r>
              <a:rPr lang="el-GR" dirty="0" err="1" smtClean="0"/>
              <a:t>resCom</a:t>
            </a:r>
            <a:r>
              <a:rPr lang="el-GR" dirty="0" smtClean="0"/>
              <a:t>”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1872208" cy="216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43808" y="3789041"/>
            <a:ext cx="5544616" cy="169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- Τίτλος"/>
          <p:cNvSpPr txBox="1">
            <a:spLocks/>
          </p:cNvSpPr>
          <p:nvPr/>
        </p:nvSpPr>
        <p:spPr>
          <a:xfrm>
            <a:off x="609600" y="427038"/>
            <a:ext cx="82296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Αίτημα ανάληψης υποχρέωσης από 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</a:t>
            </a: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resCom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83568" y="1628800"/>
            <a:ext cx="7064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Από το μενού αριστερά επιλέγουμε Ηλεκτρονικές Υπηρεσίες -&gt; Ανάληψη</a:t>
            </a:r>
          </a:p>
          <a:p>
            <a:r>
              <a:rPr lang="el-GR" dirty="0" smtClean="0"/>
              <a:t>υποχρέωσης -&gt; Καταχώρηση αιτήματος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059832" y="292494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τις συντομεύσεις επιλέγουμε «Καταχώρηση αιτημάτων ανάληψης υποχρέωσης»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big-picture1-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54902"/>
            <a:ext cx="9144000" cy="4948195"/>
          </a:xfrm>
          <a:prstGeom prst="rect">
            <a:avLst/>
          </a:prstGeom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Αίτημα ανάληψης υποχρέωσης από 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</a:t>
            </a:r>
            <a:r>
              <a:rPr kumimoji="0" lang="el-G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l-GR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resCom</a:t>
            </a:r>
            <a:endParaRPr kumimoji="0" lang="el-GR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030195"/>
            <a:ext cx="8229600" cy="166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Επιτροπή Ερευνών Πανεπιστημίου Μακεδονίας</a:t>
            </a:r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39552" y="1700808"/>
            <a:ext cx="803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Επιλέγουμε έργο για να δούμε τα καταχωρημένα αιτήματα ανάληψης υποχρέωσης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67544" y="5301208"/>
            <a:ext cx="699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Πατάμε το κουμπί «Δημιουργία Νέας Ανάληψης» για καταχώρηση νέας.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745</Words>
  <Application>Microsoft Office PowerPoint</Application>
  <PresentationFormat>Προβολή στην οθόνη (4:3)</PresentationFormat>
  <Paragraphs>96</Paragraphs>
  <Slides>20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   Παρουσίαση διαδικασιών ανάληψης υποχρέωσης </vt:lpstr>
      <vt:lpstr> Θέματα παρουσίασης</vt:lpstr>
      <vt:lpstr>1.Καταθέσεις αιτημάτων από web-resCom</vt:lpstr>
      <vt:lpstr>Αίτημα ανάληψης υποχρέωσης</vt:lpstr>
      <vt:lpstr>Αίτημα ανάληψης υποχρέωσης από web-resCom</vt:lpstr>
      <vt:lpstr> Αίτημα ανάληψης υποχρέωσης από web-resCom</vt:lpstr>
      <vt:lpstr>Διαφάνεια 7</vt:lpstr>
      <vt:lpstr>Διαφάνεια 8</vt:lpstr>
      <vt:lpstr> Αίτημα ανάληψης υποχρέωσης από web-resCom</vt:lpstr>
      <vt:lpstr>Αίτημα ανάληψης υποχρέωσης από web-resCom</vt:lpstr>
      <vt:lpstr> Αίτημα ανάληψης υποχρέωσης από web-resCom</vt:lpstr>
      <vt:lpstr>Διαφάνεια 12</vt:lpstr>
      <vt:lpstr>Διαφάνεια 13</vt:lpstr>
      <vt:lpstr>Αίτημα ανάληψης υποχρέωσης από web-resCom</vt:lpstr>
      <vt:lpstr>Αίτημα ανάληψης υποχρέωσης από web-resCom</vt:lpstr>
      <vt:lpstr>Διαφάνεια 16</vt:lpstr>
      <vt:lpstr>Αίτημα ανάληψης υποχρέωσης από web-resCom</vt:lpstr>
      <vt:lpstr>Αίτημα ανάληψης υποχρέωσης από web-resCom</vt:lpstr>
      <vt:lpstr>Ο άλλος τρόπος – Έντυπο Δ3</vt:lpstr>
      <vt:lpstr>ΕΥΧΑΡΙΣΤΟΥΜΕ  - ΕΡΩΤΗΣΕΙΣ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διαδικασιών ανάληψης υποχρέωσης</dc:title>
  <dc:creator>ΘΟΔΩΡΗΣ ΣΑΡΙΚΟΥΔΗΣ</dc:creator>
  <cp:lastModifiedBy>t.sarikoudis</cp:lastModifiedBy>
  <cp:revision>56</cp:revision>
  <dcterms:created xsi:type="dcterms:W3CDTF">2018-12-07T08:19:16Z</dcterms:created>
  <dcterms:modified xsi:type="dcterms:W3CDTF">2018-12-10T07:36:24Z</dcterms:modified>
</cp:coreProperties>
</file>